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0" r:id="rId3"/>
    <p:sldId id="257" r:id="rId4"/>
    <p:sldId id="259" r:id="rId5"/>
    <p:sldId id="258" r:id="rId6"/>
    <p:sldId id="261" r:id="rId7"/>
    <p:sldId id="262" r:id="rId8"/>
    <p:sldId id="264" r:id="rId9"/>
    <p:sldId id="265" r:id="rId10"/>
    <p:sldId id="263" r:id="rId11"/>
    <p:sldId id="266" r:id="rId12"/>
    <p:sldId id="267" r:id="rId1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0E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536B08-9EC3-4CF5-AF49-8F8841C5BCF1}" type="datetimeFigureOut">
              <a:rPr lang="nl-NL" smtClean="0"/>
              <a:t>25-10-2023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78CF2D-09A5-42B5-A890-258762481E4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7019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about a situation that often occurs on your department, where there is variation in how you can perform the procedure / what decision can be made.</a:t>
            </a:r>
          </a:p>
          <a:p>
            <a:r>
              <a:rPr lang="en-US" dirty="0"/>
              <a:t>For example: You are preparing for intubation of an infant. How do you prepare with the team before the procedure? 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8CF2D-09A5-42B5-A890-258762481E47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715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https://medium.com/the-ready/how-to-make-your-organization-as-fast-and-agile-as-a-formula-1-team-438a60f0cc38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8CF2D-09A5-42B5-A890-258762481E47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7426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the pictures with pictures from your own department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8CF2D-09A5-42B5-A890-258762481E47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6877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8CF2D-09A5-42B5-A890-258762481E47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4104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EB94D-9795-9365-2004-CCAF6B367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6C019D-ECAE-376B-2BAF-668D98C13B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61EBE-F781-4036-03FA-B09A44147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15262-57E6-4871-8FC9-743475EA9C45}" type="datetimeFigureOut">
              <a:rPr lang="nl-NL" smtClean="0"/>
              <a:t>25-10-2023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9A7B7-316F-DB81-127B-C5D8C2752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B8A7-B0E3-A432-7CA9-9D2CD2B80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F9AD-5A85-4184-9BBC-814566B8B22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9947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4466-6152-902E-22D2-6B4E95344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D3F718-2C73-AB4B-17CD-5F72DC8FD3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443A5-845D-C7A1-FE62-41965BBCF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15262-57E6-4871-8FC9-743475EA9C45}" type="datetimeFigureOut">
              <a:rPr lang="nl-NL" smtClean="0"/>
              <a:t>25-10-2023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E054D-9C24-1C1C-0CA1-507D20454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453A6B-7F0B-55D4-C37E-8F6D1193F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F9AD-5A85-4184-9BBC-814566B8B22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902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8801F9-E664-82E8-57ED-53332BAB6C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DC97F9-68D6-9514-6F63-08FB545A4E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D9E10-93C4-B86C-3ACC-A523ADE75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15262-57E6-4871-8FC9-743475EA9C45}" type="datetimeFigureOut">
              <a:rPr lang="nl-NL" smtClean="0"/>
              <a:t>25-10-2023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45692-E565-C2B3-7A12-42FAEB8B5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ECEE6-76BE-5A7C-769F-4AC86B315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F9AD-5A85-4184-9BBC-814566B8B22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3299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D7A62-8C3B-3AA6-793C-68E300B40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819AA-78FC-5137-F678-270938CB1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569D5-9C32-5E73-4577-78E1FCE7A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15262-57E6-4871-8FC9-743475EA9C45}" type="datetimeFigureOut">
              <a:rPr lang="nl-NL" smtClean="0"/>
              <a:t>25-10-2023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6B1D29-5644-D569-8EBC-7407E6C3C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5C941-A562-15AB-9512-D5CD08E20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F9AD-5A85-4184-9BBC-814566B8B22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4795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74D5-4F58-2EAA-C360-397AB3F23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31F026-B360-04F9-D145-FA4C14E2A0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5DB6D-76ED-DCE0-71EA-B2D04B8F5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15262-57E6-4871-8FC9-743475EA9C45}" type="datetimeFigureOut">
              <a:rPr lang="nl-NL" smtClean="0"/>
              <a:t>25-10-2023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32808-7935-7A6A-B216-EC64065E5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80C53-D1BC-501E-FC56-3B5F221C7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F9AD-5A85-4184-9BBC-814566B8B22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9083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1A0AA-58BA-D665-6172-37EA825AA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AF2CE-2CDA-2F91-03EE-6D4EBA6A84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B4C34D-89CB-AC6C-87F0-1D2E427E5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85CD9-1DED-17C4-B762-26585C5B6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15262-57E6-4871-8FC9-743475EA9C45}" type="datetimeFigureOut">
              <a:rPr lang="nl-NL" smtClean="0"/>
              <a:t>25-10-2023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1BF34B-3A30-753F-6C0E-C76422706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80D27B-51E1-2E99-70AD-A29ADFFA6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F9AD-5A85-4184-9BBC-814566B8B22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5165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1AFE-E44E-A2DC-5910-87C265FF2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C014BB-8B94-2DA3-3DD6-CDCE4B4F63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633B7B-DDC8-FCEF-8C36-8EA114C899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257DC5-247B-6815-96DE-BBA4F7DED3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754F7A-248B-C990-EA45-04FA031A64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D45158-95BD-2049-FB8D-084981E7F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15262-57E6-4871-8FC9-743475EA9C45}" type="datetimeFigureOut">
              <a:rPr lang="nl-NL" smtClean="0"/>
              <a:t>25-10-2023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C6FECA-2B30-A9C0-CD80-955044F5E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009C8C-2E9E-C347-63AB-A3DD2710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F9AD-5A85-4184-9BBC-814566B8B22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8440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D39BD-6DDB-41CB-B907-B6E20E0E7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0D8E62-BF63-5BB8-06C7-5F5764E9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15262-57E6-4871-8FC9-743475EA9C45}" type="datetimeFigureOut">
              <a:rPr lang="nl-NL" smtClean="0"/>
              <a:t>25-10-2023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28C824-2B73-C64E-AB44-6B3F9C313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2EF7DA-F8EA-0EB5-8361-249E015FD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F9AD-5A85-4184-9BBC-814566B8B22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1181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B1A901-298A-A7DE-8501-91A286766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15262-57E6-4871-8FC9-743475EA9C45}" type="datetimeFigureOut">
              <a:rPr lang="nl-NL" smtClean="0"/>
              <a:t>25-10-2023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FE7ECD-92A8-6739-AB80-25D2E47A1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D77102-F621-D069-FEFE-69FA98B92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F9AD-5A85-4184-9BBC-814566B8B22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9186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E3C34-4DAB-CE60-6624-5750D1CC4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58770-4F6B-8938-32DB-4960FFCB9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A17F38-EEEB-2469-7C30-5B0675F651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2834E4-58CA-40AC-9475-6A492508F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15262-57E6-4871-8FC9-743475EA9C45}" type="datetimeFigureOut">
              <a:rPr lang="nl-NL" smtClean="0"/>
              <a:t>25-10-2023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67C079-F2B4-9002-3039-8610B8215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14A4AC-A5F1-5AD5-884C-5AD7BC0A3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F9AD-5A85-4184-9BBC-814566B8B22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1387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DFA21-AAC6-B063-460A-867DB2101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011F2A-5CFB-092F-A352-C9AA00E178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22590E-78A9-C24A-F4E8-921152D0E5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7ADFA8-3333-FA8D-73F6-6A8D479E8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15262-57E6-4871-8FC9-743475EA9C45}" type="datetimeFigureOut">
              <a:rPr lang="nl-NL" smtClean="0"/>
              <a:t>25-10-2023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CEF2E-44B8-20B8-7619-C0AE5A82C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AC8586-7A79-8E4D-2187-322E2E4D2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F9AD-5A85-4184-9BBC-814566B8B22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2546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9B3ECF-6688-9AFB-3A8D-5D5B51EED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217E8A-DFFA-FA5F-154A-68D2EA1A5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72D6A-BFEF-3BE8-38A6-18EF559FD4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15262-57E6-4871-8FC9-743475EA9C45}" type="datetimeFigureOut">
              <a:rPr lang="nl-NL" smtClean="0"/>
              <a:t>25-10-2023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28AF8-0453-CFFD-219F-C18913B63D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F42BB-794E-9408-7B58-E03D74BD3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3F9AD-5A85-4184-9BBC-814566B8B22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3226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4.jpe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10" Type="http://schemas.openxmlformats.org/officeDocument/2006/relationships/image" Target="../media/image13.jpeg"/><Relationship Id="rId4" Type="http://schemas.openxmlformats.org/officeDocument/2006/relationships/image" Target="../media/image18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jamesclear.com/continuous-improvement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88A70E-D658-76B5-607C-DF0ACC04231B}"/>
              </a:ext>
            </a:extLst>
          </p:cNvPr>
          <p:cNvSpPr/>
          <p:nvPr/>
        </p:nvSpPr>
        <p:spPr>
          <a:xfrm>
            <a:off x="0" y="3086100"/>
            <a:ext cx="12192000" cy="3771900"/>
          </a:xfrm>
          <a:prstGeom prst="rect">
            <a:avLst/>
          </a:prstGeom>
          <a:solidFill>
            <a:srgbClr val="E20E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4C5B86-5A3D-27C8-694D-52C5C9111E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8850" y="3286125"/>
            <a:ext cx="8239126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Taking reflection in healthcare  to the next level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5CA81C4-10D0-C67C-8664-F50171D38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71762" y="1393825"/>
            <a:ext cx="7179469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892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>
            <a:extLst>
              <a:ext uri="{FF2B5EF4-FFF2-40B4-BE49-F238E27FC236}">
                <a16:creationId xmlns:a16="http://schemas.microsoft.com/office/drawing/2014/main" id="{A2722B22-A8D9-2A16-897F-35C293D599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55" t="29697" r="6250" b="27879"/>
          <a:stretch/>
        </p:blipFill>
        <p:spPr>
          <a:xfrm>
            <a:off x="955270" y="2238568"/>
            <a:ext cx="10281460" cy="37050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8A2EA5-AE18-9E02-E7C8-4B9BD76CBDF2}"/>
              </a:ext>
            </a:extLst>
          </p:cNvPr>
          <p:cNvSpPr txBox="1"/>
          <p:nvPr/>
        </p:nvSpPr>
        <p:spPr>
          <a:xfrm>
            <a:off x="1247775" y="847725"/>
            <a:ext cx="9534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E20E13"/>
                </a:solidFill>
              </a:rPr>
              <a:t>Safe learning environment</a:t>
            </a:r>
            <a:endParaRPr lang="nl-NL" sz="5400" dirty="0">
              <a:solidFill>
                <a:srgbClr val="E20E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4811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company&#10;&#10;Description automatically generated">
            <a:extLst>
              <a:ext uri="{FF2B5EF4-FFF2-40B4-BE49-F238E27FC236}">
                <a16:creationId xmlns:a16="http://schemas.microsoft.com/office/drawing/2014/main" id="{F36A66DF-E8FA-8319-9269-7BB89B398F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935" b="38827"/>
          <a:stretch/>
        </p:blipFill>
        <p:spPr>
          <a:xfrm>
            <a:off x="804862" y="870854"/>
            <a:ext cx="10796149" cy="484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243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0E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769800C-57EF-CC91-9D05-530534ED4133}"/>
              </a:ext>
            </a:extLst>
          </p:cNvPr>
          <p:cNvSpPr txBox="1"/>
          <p:nvPr/>
        </p:nvSpPr>
        <p:spPr>
          <a:xfrm>
            <a:off x="3457575" y="2457450"/>
            <a:ext cx="484908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Questions?</a:t>
            </a:r>
            <a:endParaRPr lang="nl-NL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7148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3F5C68-1078-74D4-9A68-B794A67E3F7B}"/>
              </a:ext>
            </a:extLst>
          </p:cNvPr>
          <p:cNvSpPr/>
          <p:nvPr/>
        </p:nvSpPr>
        <p:spPr>
          <a:xfrm>
            <a:off x="0" y="0"/>
            <a:ext cx="12192000" cy="1609725"/>
          </a:xfrm>
          <a:prstGeom prst="rect">
            <a:avLst/>
          </a:prstGeom>
          <a:solidFill>
            <a:srgbClr val="E20E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348360-3A09-13CB-64CF-458C07F4B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[insert question]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9713C-ADDF-02E4-AE96-85B20BB2A5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all possibilities. </a:t>
            </a:r>
          </a:p>
          <a:p>
            <a:endParaRPr lang="en-US" dirty="0"/>
          </a:p>
          <a:p>
            <a:r>
              <a:rPr lang="en-US" dirty="0"/>
              <a:t>So there is considerable variation in care</a:t>
            </a:r>
          </a:p>
          <a:p>
            <a:r>
              <a:rPr lang="en-US" dirty="0"/>
              <a:t>How to learn from this variation?</a:t>
            </a:r>
          </a:p>
          <a:p>
            <a:pPr lvl="1"/>
            <a:r>
              <a:rPr lang="en-US" dirty="0"/>
              <a:t>Why don’t we take a look at Formula 1 racing; </a:t>
            </a:r>
          </a:p>
          <a:p>
            <a:pPr lvl="1"/>
            <a:r>
              <a:rPr lang="en-US" dirty="0"/>
              <a:t>Daring decisions are made in the blink of an eye</a:t>
            </a:r>
          </a:p>
          <a:p>
            <a:pPr lvl="1"/>
            <a:r>
              <a:rPr lang="en-US" dirty="0"/>
              <a:t>Dramatically battling to be the best</a:t>
            </a:r>
          </a:p>
          <a:p>
            <a:pPr lvl="1"/>
            <a:r>
              <a:rPr lang="en-US" dirty="0"/>
              <a:t>Drivers push themselves and their machines to the very limit.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511953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46C7542-7C51-55B8-B333-061AC54CC0A1}"/>
              </a:ext>
            </a:extLst>
          </p:cNvPr>
          <p:cNvSpPr/>
          <p:nvPr/>
        </p:nvSpPr>
        <p:spPr>
          <a:xfrm>
            <a:off x="1" y="0"/>
            <a:ext cx="6218488" cy="1400175"/>
          </a:xfrm>
          <a:prstGeom prst="rect">
            <a:avLst/>
          </a:prstGeom>
          <a:solidFill>
            <a:srgbClr val="E20E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4E774F-63AB-7857-76F8-6AF96DE78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027" y="1570570"/>
            <a:ext cx="1175822" cy="8109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6D4367-C92D-79A4-4216-65E139D77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0242" y="2485246"/>
            <a:ext cx="1185136" cy="7886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B6CFBC-50A4-2B6F-E71D-8026A05FA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6029" y="3355409"/>
            <a:ext cx="1198522" cy="7982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EA2C59-B30E-8618-050A-A47E803241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110" r="4134"/>
          <a:stretch/>
        </p:blipFill>
        <p:spPr>
          <a:xfrm>
            <a:off x="2630242" y="3355409"/>
            <a:ext cx="1185136" cy="8159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D9E390-7907-C01D-1F31-41A6C5A3CD4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556"/>
          <a:stretch/>
        </p:blipFill>
        <p:spPr>
          <a:xfrm>
            <a:off x="2630527" y="1570569"/>
            <a:ext cx="1198523" cy="8284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32D778-8FA2-BDB9-56E4-02C82ED5700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925" r="13721"/>
          <a:stretch/>
        </p:blipFill>
        <p:spPr>
          <a:xfrm>
            <a:off x="1260624" y="2462990"/>
            <a:ext cx="1213927" cy="8109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sp>
        <p:nvSpPr>
          <p:cNvPr id="11" name="Tekstvak 2">
            <a:extLst>
              <a:ext uri="{FF2B5EF4-FFF2-40B4-BE49-F238E27FC236}">
                <a16:creationId xmlns:a16="http://schemas.microsoft.com/office/drawing/2014/main" id="{60064704-B42A-DB5E-4A5C-87DA1BDC8B7C}"/>
              </a:ext>
            </a:extLst>
          </p:cNvPr>
          <p:cNvSpPr txBox="1"/>
          <p:nvPr/>
        </p:nvSpPr>
        <p:spPr>
          <a:xfrm>
            <a:off x="823166" y="4471822"/>
            <a:ext cx="36141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Emergent nature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Dynamic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Lots of factors have effect on the outcome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Multidisciplinary</a:t>
            </a:r>
          </a:p>
        </p:txBody>
      </p:sp>
      <p:pic>
        <p:nvPicPr>
          <p:cNvPr id="14" name="Graphic 13" descr="Statistics outline">
            <a:extLst>
              <a:ext uri="{FF2B5EF4-FFF2-40B4-BE49-F238E27FC236}">
                <a16:creationId xmlns:a16="http://schemas.microsoft.com/office/drawing/2014/main" id="{63127A96-F8EA-5958-3215-884468FD36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59467" y="1181021"/>
            <a:ext cx="914400" cy="914400"/>
          </a:xfrm>
          <a:prstGeom prst="rect">
            <a:avLst/>
          </a:prstGeom>
        </p:spPr>
      </p:pic>
      <p:pic>
        <p:nvPicPr>
          <p:cNvPr id="15" name="Graphic 14" descr="Bar chart outline">
            <a:extLst>
              <a:ext uri="{FF2B5EF4-FFF2-40B4-BE49-F238E27FC236}">
                <a16:creationId xmlns:a16="http://schemas.microsoft.com/office/drawing/2014/main" id="{AB026987-FC55-B10B-1A34-C8848C572F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090028" y="1181021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A2B3C52-C98B-A361-EF9D-EB04063CF0DD}"/>
              </a:ext>
            </a:extLst>
          </p:cNvPr>
          <p:cNvSpPr txBox="1"/>
          <p:nvPr/>
        </p:nvSpPr>
        <p:spPr>
          <a:xfrm>
            <a:off x="6927873" y="1045623"/>
            <a:ext cx="25366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Formula 1 is one of the most data-driven sports in history</a:t>
            </a:r>
            <a:endParaRPr lang="nl-NL" sz="20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C21712-8E8C-8000-109C-ADBD8D9E74E0}"/>
              </a:ext>
            </a:extLst>
          </p:cNvPr>
          <p:cNvSpPr txBox="1"/>
          <p:nvPr/>
        </p:nvSpPr>
        <p:spPr>
          <a:xfrm>
            <a:off x="5037221" y="2843229"/>
            <a:ext cx="1820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do they keep improving?</a:t>
            </a:r>
            <a:endParaRPr lang="nl-NL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94D9AE-19BC-55EA-6E5B-1138AA0BA173}"/>
              </a:ext>
            </a:extLst>
          </p:cNvPr>
          <p:cNvSpPr txBox="1"/>
          <p:nvPr/>
        </p:nvSpPr>
        <p:spPr>
          <a:xfrm>
            <a:off x="8183307" y="5182083"/>
            <a:ext cx="25366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n-lt"/>
              </a:rPr>
              <a:t>Debriefing of race with the engineers</a:t>
            </a:r>
            <a:endParaRPr lang="nl-NL" sz="2000" b="1" dirty="0">
              <a:latin typeface="+mn-lt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6F10D51-70A7-D0E4-B16D-BCA47341D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104" y="2329537"/>
            <a:ext cx="4317341" cy="24876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1 - The Official Home of Formula 1® Racing">
            <a:extLst>
              <a:ext uri="{FF2B5EF4-FFF2-40B4-BE49-F238E27FC236}">
                <a16:creationId xmlns:a16="http://schemas.microsoft.com/office/drawing/2014/main" id="{5832D182-C112-C1FB-BCBE-3BCF1EF95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71700" cy="122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E1C49789-E143-7229-851D-01355A080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938" y="-1519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FORMULA 1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4686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4E774F-63AB-7857-76F8-6AF96DE78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027" y="1570570"/>
            <a:ext cx="1175822" cy="8109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6D4367-C92D-79A4-4216-65E139D77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242" y="2485246"/>
            <a:ext cx="1185136" cy="7886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B6CFBC-50A4-2B6F-E71D-8026A05FA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029" y="3355409"/>
            <a:ext cx="1198522" cy="7982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EA2C59-B30E-8618-050A-A47E803241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10" r="4134"/>
          <a:stretch/>
        </p:blipFill>
        <p:spPr>
          <a:xfrm>
            <a:off x="2630242" y="3355409"/>
            <a:ext cx="1185136" cy="8159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D9E390-7907-C01D-1F31-41A6C5A3CD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556"/>
          <a:stretch/>
        </p:blipFill>
        <p:spPr>
          <a:xfrm>
            <a:off x="2630527" y="1570569"/>
            <a:ext cx="1198523" cy="8284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32D778-8FA2-BDB9-56E4-02C82ED570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925" r="13721"/>
          <a:stretch/>
        </p:blipFill>
        <p:spPr>
          <a:xfrm>
            <a:off x="1260624" y="2462990"/>
            <a:ext cx="1213927" cy="8109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sp>
        <p:nvSpPr>
          <p:cNvPr id="11" name="Tekstvak 2">
            <a:extLst>
              <a:ext uri="{FF2B5EF4-FFF2-40B4-BE49-F238E27FC236}">
                <a16:creationId xmlns:a16="http://schemas.microsoft.com/office/drawing/2014/main" id="{60064704-B42A-DB5E-4A5C-87DA1BDC8B7C}"/>
              </a:ext>
            </a:extLst>
          </p:cNvPr>
          <p:cNvSpPr txBox="1"/>
          <p:nvPr/>
        </p:nvSpPr>
        <p:spPr>
          <a:xfrm>
            <a:off x="823166" y="4471822"/>
            <a:ext cx="36141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Emergent nature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Dynamic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Lots of factors have effect on the outcome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Multidisciplinary</a:t>
            </a:r>
          </a:p>
        </p:txBody>
      </p:sp>
      <p:sp>
        <p:nvSpPr>
          <p:cNvPr id="3" name="Tekstvak 7">
            <a:extLst>
              <a:ext uri="{FF2B5EF4-FFF2-40B4-BE49-F238E27FC236}">
                <a16:creationId xmlns:a16="http://schemas.microsoft.com/office/drawing/2014/main" id="{61C13CFC-F1C3-308A-8766-D99862EF3F34}"/>
              </a:ext>
            </a:extLst>
          </p:cNvPr>
          <p:cNvSpPr txBox="1"/>
          <p:nvPr/>
        </p:nvSpPr>
        <p:spPr>
          <a:xfrm>
            <a:off x="7891495" y="3202852"/>
            <a:ext cx="2715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err="1">
                <a:latin typeface="+mn-lt"/>
              </a:rPr>
              <a:t>What</a:t>
            </a:r>
            <a:r>
              <a:rPr lang="nl-NL" sz="2000" b="1" dirty="0">
                <a:latin typeface="+mn-lt"/>
              </a:rPr>
              <a:t> does </a:t>
            </a:r>
            <a:r>
              <a:rPr lang="nl-NL" sz="2000" b="1" dirty="0" err="1">
                <a:latin typeface="+mn-lt"/>
              </a:rPr>
              <a:t>this</a:t>
            </a:r>
            <a:r>
              <a:rPr lang="nl-NL" sz="2000" b="1" dirty="0">
                <a:latin typeface="+mn-lt"/>
              </a:rPr>
              <a:t> have </a:t>
            </a:r>
            <a:r>
              <a:rPr lang="nl-NL" sz="2000" b="1" dirty="0" err="1">
                <a:latin typeface="+mn-lt"/>
              </a:rPr>
              <a:t>to</a:t>
            </a:r>
            <a:r>
              <a:rPr lang="nl-NL" sz="2000" b="1" dirty="0">
                <a:latin typeface="+mn-lt"/>
              </a:rPr>
              <a:t> do </a:t>
            </a:r>
            <a:r>
              <a:rPr lang="nl-NL" sz="2000" b="1" dirty="0" err="1">
                <a:latin typeface="+mn-lt"/>
              </a:rPr>
              <a:t>with</a:t>
            </a:r>
            <a:r>
              <a:rPr lang="nl-NL" sz="2000" b="1" dirty="0">
                <a:latin typeface="+mn-lt"/>
              </a:rPr>
              <a:t> </a:t>
            </a:r>
            <a:r>
              <a:rPr lang="nl-NL" sz="2000" b="1" dirty="0" err="1">
                <a:latin typeface="+mn-lt"/>
              </a:rPr>
              <a:t>healthcare</a:t>
            </a:r>
            <a:r>
              <a:rPr lang="nl-NL" sz="2000" b="1" dirty="0">
                <a:latin typeface="+mn-lt"/>
              </a:rPr>
              <a:t>?</a:t>
            </a:r>
          </a:p>
        </p:txBody>
      </p:sp>
      <p:pic>
        <p:nvPicPr>
          <p:cNvPr id="10" name="Graphic 9" descr="Vraagteken met effen opvulling">
            <a:extLst>
              <a:ext uri="{FF2B5EF4-FFF2-40B4-BE49-F238E27FC236}">
                <a16:creationId xmlns:a16="http://schemas.microsoft.com/office/drawing/2014/main" id="{27ECADF0-4555-41E1-57A7-A75AC90756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34627" y="2095421"/>
            <a:ext cx="914400" cy="9144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EF5A0F4-CA2C-A0DD-1BA4-BB1B3583189F}"/>
              </a:ext>
            </a:extLst>
          </p:cNvPr>
          <p:cNvSpPr/>
          <p:nvPr/>
        </p:nvSpPr>
        <p:spPr>
          <a:xfrm>
            <a:off x="1" y="0"/>
            <a:ext cx="6218488" cy="1400175"/>
          </a:xfrm>
          <a:prstGeom prst="rect">
            <a:avLst/>
          </a:prstGeom>
          <a:solidFill>
            <a:srgbClr val="E20E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6" descr="F1 - The Official Home of Formula 1® Racing">
            <a:extLst>
              <a:ext uri="{FF2B5EF4-FFF2-40B4-BE49-F238E27FC236}">
                <a16:creationId xmlns:a16="http://schemas.microsoft.com/office/drawing/2014/main" id="{BA3502EB-95CC-53EE-8339-AC1961A16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71700" cy="122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CAD368E-F25D-7373-DC70-EFC188942A66}"/>
              </a:ext>
            </a:extLst>
          </p:cNvPr>
          <p:cNvSpPr txBox="1">
            <a:spLocks/>
          </p:cNvSpPr>
          <p:nvPr/>
        </p:nvSpPr>
        <p:spPr>
          <a:xfrm>
            <a:off x="1863938" y="-1519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FORMULA 1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1305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2">
            <a:extLst>
              <a:ext uri="{FF2B5EF4-FFF2-40B4-BE49-F238E27FC236}">
                <a16:creationId xmlns:a16="http://schemas.microsoft.com/office/drawing/2014/main" id="{F1F660BA-4367-45D4-25E3-0C478A864604}"/>
              </a:ext>
            </a:extLst>
          </p:cNvPr>
          <p:cNvSpPr txBox="1"/>
          <p:nvPr/>
        </p:nvSpPr>
        <p:spPr>
          <a:xfrm>
            <a:off x="823166" y="4471822"/>
            <a:ext cx="36141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nl-NL" sz="2000" dirty="0" err="1">
                <a:latin typeface="+mn-lt"/>
              </a:rPr>
              <a:t>Emergent</a:t>
            </a:r>
            <a:r>
              <a:rPr lang="nl-NL" sz="2000" dirty="0">
                <a:latin typeface="+mn-lt"/>
              </a:rPr>
              <a:t> nature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l-NL" sz="2000" dirty="0" err="1">
                <a:latin typeface="+mn-lt"/>
              </a:rPr>
              <a:t>Dynamic</a:t>
            </a:r>
            <a:endParaRPr lang="nl-NL" sz="2000" dirty="0">
              <a:latin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l-NL" sz="2000" dirty="0">
                <a:latin typeface="+mn-lt"/>
              </a:rPr>
              <a:t>Lots of factors have effect on </a:t>
            </a:r>
            <a:r>
              <a:rPr lang="nl-NL" sz="2000" dirty="0" err="1">
                <a:latin typeface="+mn-lt"/>
              </a:rPr>
              <a:t>the</a:t>
            </a:r>
            <a:r>
              <a:rPr lang="nl-NL" sz="2000" dirty="0">
                <a:latin typeface="+mn-lt"/>
              </a:rPr>
              <a:t> </a:t>
            </a:r>
            <a:r>
              <a:rPr lang="nl-NL" sz="2000" dirty="0" err="1">
                <a:latin typeface="+mn-lt"/>
              </a:rPr>
              <a:t>outcome</a:t>
            </a:r>
            <a:endParaRPr lang="nl-NL" sz="2000" dirty="0">
              <a:latin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l-NL" sz="2000" dirty="0" err="1">
                <a:latin typeface="+mn-lt"/>
              </a:rPr>
              <a:t>Multidisciplinairy</a:t>
            </a:r>
            <a:endParaRPr lang="nl-NL" sz="2000" dirty="0">
              <a:latin typeface="+mn-lt"/>
            </a:endParaRP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4DC05216-3CFA-F0FC-BB8B-7F874CE8F4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91" r="10276"/>
          <a:stretch/>
        </p:blipFill>
        <p:spPr>
          <a:xfrm>
            <a:off x="1276030" y="1552279"/>
            <a:ext cx="1198522" cy="8421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 descr="Neonatologie | LUMC">
            <a:extLst>
              <a:ext uri="{FF2B5EF4-FFF2-40B4-BE49-F238E27FC236}">
                <a16:creationId xmlns:a16="http://schemas.microsoft.com/office/drawing/2014/main" id="{94FD104D-FB13-ACBE-71C5-390224475F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185"/>
          <a:stretch/>
        </p:blipFill>
        <p:spPr bwMode="auto">
          <a:xfrm>
            <a:off x="2593604" y="1552279"/>
            <a:ext cx="1235446" cy="8521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Nieuwe intensive care voor allerkleinste patiënt | LUMC">
            <a:extLst>
              <a:ext uri="{FF2B5EF4-FFF2-40B4-BE49-F238E27FC236}">
                <a16:creationId xmlns:a16="http://schemas.microsoft.com/office/drawing/2014/main" id="{1F8F4B9F-CE03-BD30-1268-1F9E29A822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04"/>
          <a:stretch/>
        </p:blipFill>
        <p:spPr bwMode="auto">
          <a:xfrm>
            <a:off x="1274423" y="2492834"/>
            <a:ext cx="1200127" cy="7810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Solution | Concord Neonatal">
            <a:extLst>
              <a:ext uri="{FF2B5EF4-FFF2-40B4-BE49-F238E27FC236}">
                <a16:creationId xmlns:a16="http://schemas.microsoft.com/office/drawing/2014/main" id="{30A4CDDE-3CD0-0208-83D5-A408A5CB9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604" y="2492834"/>
            <a:ext cx="1235446" cy="8086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22">
            <a:extLst>
              <a:ext uri="{FF2B5EF4-FFF2-40B4-BE49-F238E27FC236}">
                <a16:creationId xmlns:a16="http://schemas.microsoft.com/office/drawing/2014/main" id="{0322CE44-0A6E-34CD-D67F-3C7C700D738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863" r="17242"/>
          <a:stretch/>
        </p:blipFill>
        <p:spPr>
          <a:xfrm>
            <a:off x="2593603" y="3355300"/>
            <a:ext cx="1235447" cy="7982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Afbeelding 23">
            <a:extLst>
              <a:ext uri="{FF2B5EF4-FFF2-40B4-BE49-F238E27FC236}">
                <a16:creationId xmlns:a16="http://schemas.microsoft.com/office/drawing/2014/main" id="{A4342724-4330-9C05-78E2-448DDCFEAD1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880"/>
          <a:stretch/>
        </p:blipFill>
        <p:spPr>
          <a:xfrm>
            <a:off x="1304925" y="3355300"/>
            <a:ext cx="1198522" cy="7982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8C56EDF-9090-6F08-5631-7C936DC3FFF9}"/>
              </a:ext>
            </a:extLst>
          </p:cNvPr>
          <p:cNvSpPr txBox="1"/>
          <p:nvPr/>
        </p:nvSpPr>
        <p:spPr>
          <a:xfrm>
            <a:off x="5037221" y="2843229"/>
            <a:ext cx="1820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can we keep improving?</a:t>
            </a:r>
            <a:endParaRPr lang="nl-NL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6E66AA-091C-B325-0C42-4E2ED94A1315}"/>
              </a:ext>
            </a:extLst>
          </p:cNvPr>
          <p:cNvSpPr txBox="1"/>
          <p:nvPr/>
        </p:nvSpPr>
        <p:spPr>
          <a:xfrm>
            <a:off x="8135543" y="4699644"/>
            <a:ext cx="33420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Debrief or evaluation of complex procedures or acute moments</a:t>
            </a:r>
            <a:endParaRPr lang="nl-NL" sz="20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EE421D-6221-9DE9-F864-1FE7714E2613}"/>
              </a:ext>
            </a:extLst>
          </p:cNvPr>
          <p:cNvSpPr/>
          <p:nvPr/>
        </p:nvSpPr>
        <p:spPr>
          <a:xfrm>
            <a:off x="0" y="0"/>
            <a:ext cx="12191999" cy="1400175"/>
          </a:xfrm>
          <a:prstGeom prst="rect">
            <a:avLst/>
          </a:prstGeom>
          <a:solidFill>
            <a:srgbClr val="E20E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Picture 6" descr="F1 - The Official Home of Formula 1® Racing">
            <a:extLst>
              <a:ext uri="{FF2B5EF4-FFF2-40B4-BE49-F238E27FC236}">
                <a16:creationId xmlns:a16="http://schemas.microsoft.com/office/drawing/2014/main" id="{DF5C2139-1246-D2AE-A5C6-F2327F968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71700" cy="122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B1C26814-CC5E-CD12-FC5F-E07C1BBC3BA1}"/>
              </a:ext>
            </a:extLst>
          </p:cNvPr>
          <p:cNvSpPr txBox="1">
            <a:spLocks/>
          </p:cNvSpPr>
          <p:nvPr/>
        </p:nvSpPr>
        <p:spPr>
          <a:xfrm>
            <a:off x="1863938" y="-1519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[Name of your department]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652DCFCB-2285-D34D-242D-7E234AECE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103" y="1806104"/>
            <a:ext cx="4317341" cy="24876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5119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0E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E5603-D55B-93D9-A7EF-0F7DC206A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How?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D25CB-2331-D42C-E355-80BDFB62B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Involve everyone</a:t>
            </a:r>
          </a:p>
          <a:p>
            <a:r>
              <a:rPr lang="en-US" dirty="0">
                <a:solidFill>
                  <a:schemeClr val="bg1"/>
                </a:solidFill>
              </a:rPr>
              <a:t>Clarity of purpose: we want to learn from variety and improve care</a:t>
            </a:r>
          </a:p>
          <a:p>
            <a:r>
              <a:rPr lang="en-US" dirty="0">
                <a:solidFill>
                  <a:schemeClr val="bg1"/>
                </a:solidFill>
              </a:rPr>
              <a:t>No time to waste in healthcare 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keep it short and effective</a:t>
            </a:r>
          </a:p>
          <a:p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Full transparency of what happens during procedures</a:t>
            </a:r>
          </a:p>
          <a:p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Learn from failure, but also from successes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2089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CFB5D11-5A22-26D4-E41E-374DCB50F15C}"/>
              </a:ext>
            </a:extLst>
          </p:cNvPr>
          <p:cNvSpPr/>
          <p:nvPr/>
        </p:nvSpPr>
        <p:spPr>
          <a:xfrm>
            <a:off x="0" y="0"/>
            <a:ext cx="12191999" cy="2305050"/>
          </a:xfrm>
          <a:prstGeom prst="rect">
            <a:avLst/>
          </a:prstGeom>
          <a:solidFill>
            <a:srgbClr val="E20E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F8D794-BB1C-5BDD-F2C4-D2AD43251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9007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Solution: </a:t>
            </a:r>
            <a:r>
              <a:rPr lang="en-US" b="1" dirty="0">
                <a:solidFill>
                  <a:schemeClr val="bg1"/>
                </a:solidFill>
              </a:rPr>
              <a:t>video recording and reviewing of medical procedures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42B4D-C540-F2AF-6949-2DC2A830C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51793"/>
            <a:ext cx="6562725" cy="4351338"/>
          </a:xfrm>
        </p:spPr>
        <p:txBody>
          <a:bodyPr/>
          <a:lstStyle/>
          <a:p>
            <a:r>
              <a:rPr lang="en-US" b="0" i="0" u="sng" dirty="0">
                <a:solidFill>
                  <a:srgbClr val="242424"/>
                </a:solidFill>
                <a:effectLst/>
                <a:latin typeface="source-serif-pro"/>
                <a:hlinkClick r:id="rId2"/>
              </a:rPr>
              <a:t>Continuously improve</a:t>
            </a:r>
            <a:r>
              <a:rPr lang="en-US" b="0" i="0" dirty="0">
                <a:solidFill>
                  <a:srgbClr val="242424"/>
                </a:solidFill>
                <a:effectLst/>
                <a:latin typeface="source-serif-pro"/>
              </a:rPr>
              <a:t> your organization by planning recurrent time to work </a:t>
            </a:r>
            <a:r>
              <a:rPr lang="en-US" b="0" i="1" dirty="0">
                <a:solidFill>
                  <a:srgbClr val="242424"/>
                </a:solidFill>
                <a:effectLst/>
                <a:latin typeface="source-serif-pro"/>
              </a:rPr>
              <a:t>on</a:t>
            </a:r>
            <a:r>
              <a:rPr lang="en-US" b="0" i="0" dirty="0">
                <a:solidFill>
                  <a:srgbClr val="242424"/>
                </a:solidFill>
                <a:effectLst/>
                <a:latin typeface="source-serif-pro"/>
              </a:rPr>
              <a:t> the organization instead of </a:t>
            </a:r>
            <a:r>
              <a:rPr lang="en-US" b="0" i="1" dirty="0">
                <a:solidFill>
                  <a:srgbClr val="242424"/>
                </a:solidFill>
                <a:effectLst/>
                <a:latin typeface="source-serif-pro"/>
              </a:rPr>
              <a:t>in</a:t>
            </a:r>
            <a:r>
              <a:rPr lang="en-US" b="0" i="0" dirty="0">
                <a:solidFill>
                  <a:srgbClr val="242424"/>
                </a:solidFill>
                <a:effectLst/>
                <a:latin typeface="source-serif-pro"/>
              </a:rPr>
              <a:t> the organization.</a:t>
            </a:r>
          </a:p>
          <a:p>
            <a:r>
              <a:rPr lang="en-US" dirty="0">
                <a:solidFill>
                  <a:srgbClr val="242424"/>
                </a:solidFill>
                <a:latin typeface="source-serif-pro"/>
              </a:rPr>
              <a:t>With all involved in hands-on care</a:t>
            </a:r>
            <a:endParaRPr lang="en-US" b="0" i="0" dirty="0">
              <a:solidFill>
                <a:srgbClr val="242424"/>
              </a:solidFill>
              <a:effectLst/>
              <a:latin typeface="source-serif-pro"/>
            </a:endParaRPr>
          </a:p>
          <a:p>
            <a:r>
              <a:rPr lang="nl-NL" dirty="0" err="1"/>
              <a:t>Use</a:t>
            </a:r>
            <a:r>
              <a:rPr lang="nl-NL" dirty="0"/>
              <a:t> </a:t>
            </a:r>
            <a:r>
              <a:rPr lang="nl-NL" dirty="0" err="1"/>
              <a:t>videos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share procedures </a:t>
            </a:r>
            <a:r>
              <a:rPr lang="nl-NL" dirty="0" err="1"/>
              <a:t>with</a:t>
            </a:r>
            <a:r>
              <a:rPr lang="nl-NL" dirty="0"/>
              <a:t> full context </a:t>
            </a:r>
            <a:r>
              <a:rPr lang="nl-NL" dirty="0" err="1"/>
              <a:t>and</a:t>
            </a:r>
            <a:r>
              <a:rPr lang="nl-NL" dirty="0"/>
              <a:t> information</a:t>
            </a:r>
          </a:p>
          <a:p>
            <a:pPr lvl="1"/>
            <a:r>
              <a:rPr lang="nl-NL" dirty="0"/>
              <a:t>No </a:t>
            </a:r>
            <a:r>
              <a:rPr lang="nl-NL" dirty="0" err="1"/>
              <a:t>recall</a:t>
            </a:r>
            <a:r>
              <a:rPr lang="nl-NL" dirty="0"/>
              <a:t>-bias</a:t>
            </a:r>
          </a:p>
          <a:p>
            <a:r>
              <a:rPr lang="nl-NL" dirty="0" err="1"/>
              <a:t>Creation</a:t>
            </a:r>
            <a:r>
              <a:rPr lang="nl-NL" dirty="0"/>
              <a:t> a no-</a:t>
            </a:r>
            <a:r>
              <a:rPr lang="nl-NL" dirty="0" err="1"/>
              <a:t>blame</a:t>
            </a:r>
            <a:r>
              <a:rPr lang="nl-NL" dirty="0"/>
              <a:t> culture</a:t>
            </a:r>
          </a:p>
        </p:txBody>
      </p:sp>
      <p:pic>
        <p:nvPicPr>
          <p:cNvPr id="4" name="Picture 3" descr="A group of red and white logos&#10;&#10;Description automatically generated">
            <a:extLst>
              <a:ext uri="{FF2B5EF4-FFF2-40B4-BE49-F238E27FC236}">
                <a16:creationId xmlns:a16="http://schemas.microsoft.com/office/drawing/2014/main" id="{69BCFCDE-8C9D-4C63-213A-9FF88CAB04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143" t="28126" b="32329"/>
          <a:stretch/>
        </p:blipFill>
        <p:spPr>
          <a:xfrm>
            <a:off x="7677149" y="3429000"/>
            <a:ext cx="4271865" cy="187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9019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BCFB08D-35EF-0F95-AB45-A8631B7B589E}"/>
              </a:ext>
            </a:extLst>
          </p:cNvPr>
          <p:cNvSpPr/>
          <p:nvPr/>
        </p:nvSpPr>
        <p:spPr>
          <a:xfrm>
            <a:off x="0" y="0"/>
            <a:ext cx="12191999" cy="1690688"/>
          </a:xfrm>
          <a:prstGeom prst="rect">
            <a:avLst/>
          </a:prstGeom>
          <a:solidFill>
            <a:srgbClr val="E20E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29C0FD-32B3-283D-3A21-E13852ADF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Rules of the game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0DE2E-69BF-4C4A-3002-4F88FA0601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Recordings are made on a </a:t>
            </a:r>
            <a:r>
              <a:rPr lang="en-US" b="1" dirty="0"/>
              <a:t>voluntary</a:t>
            </a:r>
            <a:r>
              <a:rPr lang="en-US" dirty="0"/>
              <a:t> basis by providers</a:t>
            </a:r>
          </a:p>
          <a:p>
            <a:r>
              <a:rPr lang="en-US" dirty="0"/>
              <a:t>Recordings [are / are not] part of the medical record of the patient</a:t>
            </a:r>
          </a:p>
          <a:p>
            <a:r>
              <a:rPr lang="en-US" dirty="0"/>
              <a:t>Recordings [are / are not] used for quality assurance purposes only, and informed consent can not be obtained from the patient due to the patient’ situation (cardiac arrest, neonatal resuscitation, severe trauma), so informed consent [is/is not] waived</a:t>
            </a:r>
          </a:p>
          <a:p>
            <a:r>
              <a:rPr lang="en-US" dirty="0"/>
              <a:t>Recordings are stored for [time], after which they are deleted</a:t>
            </a:r>
          </a:p>
          <a:p>
            <a:r>
              <a:rPr lang="en-US" dirty="0"/>
              <a:t>Note that if a mistake is made, this has te be reported, regardless of whether a video has been made</a:t>
            </a:r>
          </a:p>
          <a:p>
            <a:pPr lvl="1"/>
            <a:r>
              <a:rPr lang="en-US" dirty="0"/>
              <a:t>When recordings are solely used for quality assurance purposes, recordings may be legally protected  </a:t>
            </a:r>
          </a:p>
        </p:txBody>
      </p:sp>
    </p:spTree>
    <p:extLst>
      <p:ext uri="{BB962C8B-B14F-4D97-AF65-F5344CB8AC3E}">
        <p14:creationId xmlns:p14="http://schemas.microsoft.com/office/powerpoint/2010/main" val="37245904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2CCFAF66-1C03-4128-5C5B-D944BAAA3B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9" b="61620"/>
          <a:stretch/>
        </p:blipFill>
        <p:spPr>
          <a:xfrm>
            <a:off x="211346" y="1038225"/>
            <a:ext cx="11769307" cy="4781550"/>
          </a:xfrm>
        </p:spPr>
      </p:pic>
    </p:spTree>
    <p:extLst>
      <p:ext uri="{BB962C8B-B14F-4D97-AF65-F5344CB8AC3E}">
        <p14:creationId xmlns:p14="http://schemas.microsoft.com/office/powerpoint/2010/main" val="1435208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461</Words>
  <Application>Microsoft Office PowerPoint</Application>
  <PresentationFormat>Widescreen</PresentationFormat>
  <Paragraphs>62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Courier New</vt:lpstr>
      <vt:lpstr>source-serif-pro</vt:lpstr>
      <vt:lpstr>Office Theme</vt:lpstr>
      <vt:lpstr>Taking reflection in healthcare  to the next level</vt:lpstr>
      <vt:lpstr>[insert question]</vt:lpstr>
      <vt:lpstr>FORMULA 1</vt:lpstr>
      <vt:lpstr>PowerPoint Presentation</vt:lpstr>
      <vt:lpstr>PowerPoint Presentation</vt:lpstr>
      <vt:lpstr>How?</vt:lpstr>
      <vt:lpstr>Solution: video recording and reviewing of medical procedures</vt:lpstr>
      <vt:lpstr>Rules of the game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Opzet presentatie</dc:title>
  <dc:creator>Heesters, V. (WAKZ)</dc:creator>
  <cp:lastModifiedBy>Heesters, V. (WAKZ)</cp:lastModifiedBy>
  <cp:revision>2</cp:revision>
  <dcterms:created xsi:type="dcterms:W3CDTF">2023-10-25T08:04:59Z</dcterms:created>
  <dcterms:modified xsi:type="dcterms:W3CDTF">2023-10-25T14:12:47Z</dcterms:modified>
</cp:coreProperties>
</file>